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58" r:id="rId4"/>
    <p:sldId id="270" r:id="rId5"/>
    <p:sldId id="259" r:id="rId6"/>
    <p:sldId id="271" r:id="rId7"/>
    <p:sldId id="260" r:id="rId8"/>
    <p:sldId id="261" r:id="rId9"/>
    <p:sldId id="269" r:id="rId10"/>
    <p:sldId id="262" r:id="rId11"/>
    <p:sldId id="272" r:id="rId12"/>
    <p:sldId id="265" r:id="rId13"/>
    <p:sldId id="273" r:id="rId14"/>
    <p:sldId id="274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595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CD61E8-BA2F-4744-A639-2CB04E4A86FE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38647A-A277-40FD-B981-AA0AB3C2D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CD61E8-BA2F-4744-A639-2CB04E4A86FE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38647A-A277-40FD-B981-AA0AB3C2D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CD61E8-BA2F-4744-A639-2CB04E4A86FE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38647A-A277-40FD-B981-AA0AB3C2D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CD61E8-BA2F-4744-A639-2CB04E4A86FE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38647A-A277-40FD-B981-AA0AB3C2D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CD61E8-BA2F-4744-A639-2CB04E4A86FE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38647A-A277-40FD-B981-AA0AB3C2D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CD61E8-BA2F-4744-A639-2CB04E4A86FE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38647A-A277-40FD-B981-AA0AB3C2D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CD61E8-BA2F-4744-A639-2CB04E4A86FE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38647A-A277-40FD-B981-AA0AB3C2D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CD61E8-BA2F-4744-A639-2CB04E4A86FE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38647A-A277-40FD-B981-AA0AB3C2D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CD61E8-BA2F-4744-A639-2CB04E4A86FE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38647A-A277-40FD-B981-AA0AB3C2D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CD61E8-BA2F-4744-A639-2CB04E4A86FE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38647A-A277-40FD-B981-AA0AB3C2D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CD61E8-BA2F-4744-A639-2CB04E4A86FE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38647A-A277-40FD-B981-AA0AB3C2D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4CD61E8-BA2F-4744-A639-2CB04E4A86FE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338647A-A277-40FD-B981-AA0AB3C2D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597887-1D5F-480D-AA63-59D809918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6653" y="1971334"/>
            <a:ext cx="9011292" cy="209822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мелкой 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моторики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как условие подготовки руки старшего 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дошкольника к 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письму.</a:t>
            </a:r>
            <a:r>
              <a:rPr lang="ru-RU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D73F538-BE25-40EF-A69F-88B8FCBEA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7013" y="4575258"/>
            <a:ext cx="7684920" cy="108623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Подготовили: старший воспитатель Крамар О.Н.</a:t>
            </a:r>
          </a:p>
          <a:p>
            <a:r>
              <a:rPr lang="ru-RU" dirty="0" smtClean="0"/>
              <a:t>                                воспитатель Лапина В.В.</a:t>
            </a:r>
          </a:p>
          <a:p>
            <a:r>
              <a:rPr lang="ru-RU" dirty="0" smtClean="0"/>
              <a:t>                                воспитатель Киселева П.С.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02446" y="814810"/>
            <a:ext cx="3512745" cy="1032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55549" y="407406"/>
            <a:ext cx="8981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Муниципальное дошкольное образовательное учреждение детский сад № 98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914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7FA77B-CC33-4540-A9BF-24AD66C0B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144" y="451691"/>
            <a:ext cx="9997440" cy="10686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4000" dirty="0" smtClean="0"/>
              <a:t>Художественно-графические упражнения </a:t>
            </a:r>
            <a:r>
              <a:rPr lang="ru-RU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обводка,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дорисовку,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соединение точек,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рисование по контуру,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рисование по клеточкам, пунктиру,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Раскрашивание.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7309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38968" y="274638"/>
            <a:ext cx="9972615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Прием штриховка 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07614" y="1447800"/>
            <a:ext cx="10203970" cy="48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Цель – развитие мускульной памяти ребенка. </a:t>
            </a:r>
          </a:p>
          <a:p>
            <a:pPr>
              <a:buNone/>
            </a:pPr>
            <a:r>
              <a:rPr lang="ru-RU" dirty="0" smtClean="0"/>
              <a:t>Косвенно развивается память, мышление, речь, творческие способности.</a:t>
            </a:r>
          </a:p>
          <a:p>
            <a:pPr>
              <a:buNone/>
            </a:pPr>
            <a:r>
              <a:rPr lang="ru-RU" b="1" dirty="0" smtClean="0"/>
              <a:t>Правила штриховки:</a:t>
            </a:r>
          </a:p>
          <a:p>
            <a:pPr lvl="0"/>
            <a:r>
              <a:rPr lang="ru-RU" dirty="0" smtClean="0"/>
              <a:t>Штриховать только карандашом. </a:t>
            </a:r>
          </a:p>
          <a:p>
            <a:pPr lvl="0"/>
            <a:r>
              <a:rPr lang="ru-RU" dirty="0" smtClean="0"/>
              <a:t>Штриховать в только в направлении, которое определено заданием (сверху вниз, снизу вверх, слева направо); </a:t>
            </a:r>
          </a:p>
          <a:p>
            <a:pPr lvl="0"/>
            <a:r>
              <a:rPr lang="ru-RU" dirty="0" smtClean="0"/>
              <a:t>штриховать с соблюдением контуров рисунка;</a:t>
            </a:r>
          </a:p>
          <a:p>
            <a:pPr lvl="0"/>
            <a:r>
              <a:rPr lang="ru-RU" dirty="0" smtClean="0"/>
              <a:t>соблюдать в штриховке одинаковое расстояние между линиями.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772" t="9669" r="4423" b="30191"/>
          <a:stretch>
            <a:fillRect/>
          </a:stretch>
        </p:blipFill>
        <p:spPr bwMode="auto">
          <a:xfrm>
            <a:off x="1850833" y="385590"/>
            <a:ext cx="3966072" cy="364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1703" t="10484" r="9200" b="11716"/>
          <a:stretch>
            <a:fillRect/>
          </a:stretch>
        </p:blipFill>
        <p:spPr bwMode="auto">
          <a:xfrm>
            <a:off x="6510969" y="727113"/>
            <a:ext cx="4704202" cy="310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3378" y="3944039"/>
            <a:ext cx="5379654" cy="264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 l="13498" t="18578" r="12264" b="11466"/>
          <a:stretch>
            <a:fillRect/>
          </a:stretch>
        </p:blipFill>
        <p:spPr bwMode="auto">
          <a:xfrm>
            <a:off x="7359267" y="3988106"/>
            <a:ext cx="3756752" cy="265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7865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grayscl/>
            <a:lum contrast="10000"/>
          </a:blip>
          <a:srcRect t="11495"/>
          <a:stretch>
            <a:fillRect/>
          </a:stretch>
        </p:blipFill>
        <p:spPr bwMode="auto">
          <a:xfrm>
            <a:off x="1696553" y="220337"/>
            <a:ext cx="3040892" cy="347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86428" y="4062879"/>
            <a:ext cx="3596459" cy="259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G:\мастер класс педколледж\фото\B37_DeWttn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93"/>
          <a:stretch/>
        </p:blipFill>
        <p:spPr bwMode="auto">
          <a:xfrm>
            <a:off x="8474393" y="468882"/>
            <a:ext cx="3160058" cy="2772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мастер класс педколледж\фото\D0zX-KHmFB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83" b="-1507"/>
          <a:stretch/>
        </p:blipFill>
        <p:spPr bwMode="auto">
          <a:xfrm>
            <a:off x="8374136" y="3788728"/>
            <a:ext cx="3360573" cy="2447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мастер класс педколледж\фото\lBlh-4QNTqQ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680" y="383457"/>
            <a:ext cx="3119284" cy="4159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4000" dirty="0" smtClean="0"/>
              <a:t>Прием ощупывание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86349" y="1524000"/>
            <a:ext cx="3642852" cy="466344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Цель – развитие тактильной памяти ребенка. Косвенно развивается память, мышление, речь, познавательная активность, творческие способности.</a:t>
            </a:r>
          </a:p>
          <a:p>
            <a:pPr algn="just"/>
            <a:endParaRPr lang="ru-RU" dirty="0"/>
          </a:p>
        </p:txBody>
      </p:sp>
      <p:pic>
        <p:nvPicPr>
          <p:cNvPr id="1026" name="Picture 2" descr="G:\мастер класс педколледж\фото\EHbw_6YmA3k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" t="5587" r="-1265" b="1265"/>
          <a:stretch/>
        </p:blipFill>
        <p:spPr bwMode="auto">
          <a:xfrm>
            <a:off x="8743464" y="1563329"/>
            <a:ext cx="3396212" cy="421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мастер класс педколледж\фото\vHtbpeMrmJ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3" b="14288"/>
          <a:stretch/>
        </p:blipFill>
        <p:spPr bwMode="auto">
          <a:xfrm>
            <a:off x="5309420" y="1623142"/>
            <a:ext cx="3333135" cy="41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B867D653-A3D4-431C-BAB8-3ECB0DC39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12" y="513471"/>
            <a:ext cx="10284782" cy="5099538"/>
          </a:xfrm>
        </p:spPr>
      </p:pic>
    </p:spTree>
    <p:extLst>
      <p:ext uri="{BB962C8B-B14F-4D97-AF65-F5344CB8AC3E}">
        <p14:creationId xmlns:p14="http://schemas.microsoft.com/office/powerpoint/2010/main" val="2048092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6C81F5-0768-49FC-B1AC-495732EC3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473591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777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4144" y="597529"/>
            <a:ext cx="9997440" cy="5650871"/>
          </a:xfrm>
        </p:spPr>
        <p:txBody>
          <a:bodyPr/>
          <a:lstStyle/>
          <a:p>
            <a:pPr marL="82296" indent="0" algn="ctr">
              <a:buNone/>
            </a:pPr>
            <a:endParaRPr lang="ru-RU" dirty="0" smtClean="0"/>
          </a:p>
          <a:p>
            <a:pPr marL="82296" indent="0" algn="ctr">
              <a:buNone/>
            </a:pPr>
            <a:r>
              <a:rPr lang="ru-RU" dirty="0" smtClean="0"/>
              <a:t>Для </a:t>
            </a:r>
            <a:r>
              <a:rPr lang="ru-RU" dirty="0"/>
              <a:t>чего нужна </a:t>
            </a:r>
            <a:endParaRPr lang="ru-RU" dirty="0" smtClean="0"/>
          </a:p>
          <a:p>
            <a:pPr marL="82296" indent="0" algn="ctr">
              <a:buNone/>
            </a:pPr>
            <a:r>
              <a:rPr lang="ru-RU" dirty="0" smtClean="0"/>
              <a:t>подготовка </a:t>
            </a:r>
            <a:r>
              <a:rPr lang="ru-RU" dirty="0"/>
              <a:t>руки к письму перед школой, </a:t>
            </a:r>
            <a:endParaRPr lang="ru-RU" dirty="0" smtClean="0"/>
          </a:p>
          <a:p>
            <a:pPr marL="82296" indent="0" algn="ctr">
              <a:buNone/>
            </a:pPr>
            <a:r>
              <a:rPr lang="ru-RU" dirty="0" smtClean="0"/>
              <a:t>когда </a:t>
            </a:r>
            <a:r>
              <a:rPr lang="ru-RU" dirty="0"/>
              <a:t>в первом классе </a:t>
            </a:r>
            <a:endParaRPr lang="ru-RU" dirty="0" smtClean="0"/>
          </a:p>
          <a:p>
            <a:pPr marL="82296" indent="0" algn="ctr">
              <a:buNone/>
            </a:pPr>
            <a:r>
              <a:rPr lang="ru-RU" dirty="0" smtClean="0"/>
              <a:t>Ребенка этому и так  </a:t>
            </a:r>
            <a:r>
              <a:rPr lang="ru-RU" dirty="0"/>
              <a:t>научат</a:t>
            </a:r>
            <a:r>
              <a:rPr lang="ru-RU" dirty="0" smtClean="0"/>
              <a:t>?</a:t>
            </a:r>
          </a:p>
          <a:p>
            <a:pPr marL="82296" indent="0" algn="ctr">
              <a:buNone/>
            </a:pPr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 t="9890" b="11511"/>
          <a:stretch>
            <a:fillRect/>
          </a:stretch>
        </p:blipFill>
        <p:spPr bwMode="auto">
          <a:xfrm>
            <a:off x="4957589" y="3833868"/>
            <a:ext cx="3338111" cy="262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86815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84A26F-C696-491D-B44B-7E3701C3A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144" y="298764"/>
            <a:ext cx="9997440" cy="571569"/>
          </a:xfrm>
        </p:spPr>
        <p:txBody>
          <a:bodyPr>
            <a:noAutofit/>
          </a:bodyPr>
          <a:lstStyle/>
          <a:p>
            <a:pPr indent="457200" algn="just"/>
            <a:r>
              <a:rPr lang="ru-RU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</a:t>
            </a:r>
            <a:r>
              <a:rPr lang="ru-RU" sz="4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ru-RU" sz="4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ru-RU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sz="4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ru-RU" sz="4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ru-RU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sz="4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ru-RU" sz="4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sz="4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ru-RU" sz="4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sz="4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Актуальность</a:t>
            </a:r>
            <a:r>
              <a:rPr lang="ru-RU" sz="4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ru-RU" sz="4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                 </a:t>
            </a:r>
            <a:r>
              <a:rPr lang="ru-RU" sz="1000" dirty="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/>
            </a:r>
            <a:br>
              <a:rPr lang="ru-RU" sz="1000" dirty="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1000" dirty="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/>
            </a:r>
            <a:br>
              <a:rPr lang="ru-RU" sz="1000" dirty="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1000" dirty="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                                     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В </a:t>
            </a:r>
            <a:r>
              <a:rPr lang="ru-RU" sz="24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настоящее время учителя отмечают, что первоклассники часто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испытывают серьезные </a:t>
            </a:r>
            <a:r>
              <a:rPr lang="ru-RU" sz="24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трудности с овладением навыков письма.</a:t>
            </a:r>
            <a:br>
              <a:rPr lang="ru-RU" sz="24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br>
              <a:rPr lang="ru-RU" sz="24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                 Письмо – это сложный для ребенка навык, который требует выполнения тонко-координированных движений, слаженной работы мелких мышц кисти руки, способности к сосредоточению, способности управлять своей деятельностью.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                Неподготовленность </a:t>
            </a:r>
            <a:r>
              <a:rPr lang="ru-RU" sz="24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к письму, недостаточное развитие мелкой моторики,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зрительного восприятия</a:t>
            </a:r>
            <a:r>
              <a:rPr lang="ru-RU" sz="24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, внимания может привести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к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возникновению </a:t>
            </a:r>
            <a:r>
              <a:rPr lang="ru-RU" sz="24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негативного отношения к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учебе,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тревожного </a:t>
            </a:r>
            <a:r>
              <a:rPr lang="ru-RU" sz="24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состояния ребенка в школе.</a:t>
            </a: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11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082187" y="848298"/>
            <a:ext cx="9439007" cy="431861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Поэтому важно именно подготовить руку к письму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 в дошкольные годы, 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а не научить ребенка писать.</a:t>
            </a:r>
          </a:p>
          <a:p>
            <a:pPr algn="ctr"/>
            <a:endParaRPr lang="ru-RU" sz="3200" dirty="0" smtClean="0">
              <a:solidFill>
                <a:schemeClr val="tx1"/>
              </a:solidFill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 Это две совершенно разные задачи!</a:t>
            </a:r>
          </a:p>
          <a:p>
            <a:pPr algn="ctr"/>
            <a:endParaRPr lang="ru-RU" dirty="0"/>
          </a:p>
        </p:txBody>
      </p:sp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3190" y="3877937"/>
            <a:ext cx="4913522" cy="243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3FE5FA-72A2-4DD0-8CEE-9A19D5101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4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Цель работы:</a:t>
            </a:r>
            <a:r>
              <a:rPr lang="ru-RU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подбор максимально эффективных методов </a:t>
            </a:r>
            <a:r>
              <a:rPr lang="ru-RU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приемов </a:t>
            </a:r>
            <a:r>
              <a:rPr lang="ru-RU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для развития мелкой моторики,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необходимых </a:t>
            </a:r>
            <a:r>
              <a:rPr lang="ru-RU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для подготовки руки старшего дошкольника к письму.</a:t>
            </a:r>
            <a:r>
              <a:rPr lang="ru-RU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8100" y="4384774"/>
            <a:ext cx="3673437" cy="1891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00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740664" y="319490"/>
            <a:ext cx="9871113" cy="274319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Различные аспекты проблемы </a:t>
            </a:r>
            <a:r>
              <a:rPr lang="ru-RU" sz="2400" b="1" dirty="0" smtClean="0"/>
              <a:t>подготовки</a:t>
            </a:r>
            <a:r>
              <a:rPr lang="ru-RU" sz="2400" dirty="0" smtClean="0"/>
              <a:t> </a:t>
            </a:r>
            <a:r>
              <a:rPr lang="ru-RU" sz="2400" b="1" dirty="0" smtClean="0"/>
              <a:t>руки</a:t>
            </a:r>
            <a:r>
              <a:rPr lang="ru-RU" sz="2400" dirty="0" smtClean="0"/>
              <a:t> </a:t>
            </a:r>
            <a:r>
              <a:rPr lang="ru-RU" sz="2400" b="1" dirty="0" smtClean="0"/>
              <a:t>к</a:t>
            </a:r>
            <a:r>
              <a:rPr lang="ru-RU" sz="2400" dirty="0" smtClean="0"/>
              <a:t> </a:t>
            </a:r>
            <a:r>
              <a:rPr lang="ru-RU" sz="2400" b="1" dirty="0" smtClean="0"/>
              <a:t>письму</a:t>
            </a:r>
            <a:r>
              <a:rPr lang="ru-RU" sz="2400" dirty="0" smtClean="0"/>
              <a:t> рассматривали в своих трудах </a:t>
            </a:r>
            <a:r>
              <a:rPr lang="ru-RU" sz="2400" b="1" dirty="0" smtClean="0"/>
              <a:t>педагоги</a:t>
            </a:r>
            <a:r>
              <a:rPr lang="ru-RU" sz="2400" dirty="0" smtClean="0"/>
              <a:t>, психологи, физиологи: Н.Г. </a:t>
            </a:r>
            <a:r>
              <a:rPr lang="ru-RU" sz="2400" dirty="0" err="1" smtClean="0"/>
              <a:t>Агаркова</a:t>
            </a:r>
            <a:r>
              <a:rPr lang="ru-RU" sz="2400" dirty="0" smtClean="0"/>
              <a:t>, П.К. Анохин, М.М. Безруких, Т.И. Бабаева, А.И. Воскресенская,  П.Я. Гальперин, </a:t>
            </a:r>
            <a:r>
              <a:rPr lang="ru-RU" sz="2400" dirty="0" err="1" smtClean="0"/>
              <a:t>Т.И.Гризик</a:t>
            </a:r>
            <a:r>
              <a:rPr lang="ru-RU" sz="2400" dirty="0" smtClean="0"/>
              <a:t>, А.В. Запорожец, М.М. Кольцова, А.Н. Леонтьев,  Т.П. Сальникова, Е.Н. Потапова, Л.В. Фомина, Д.Б. </a:t>
            </a:r>
            <a:r>
              <a:rPr lang="ru-RU" sz="2400" dirty="0" err="1" smtClean="0"/>
              <a:t>Эльконин</a:t>
            </a:r>
            <a:r>
              <a:rPr lang="ru-RU" sz="2400" dirty="0" smtClean="0"/>
              <a:t> и др.</a:t>
            </a:r>
          </a:p>
          <a:p>
            <a:endParaRPr lang="ru-RU" sz="2400" dirty="0" smtClean="0"/>
          </a:p>
          <a:p>
            <a:endParaRPr lang="ru-RU" sz="2400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4137" t="3228" r="14056" b="4887"/>
          <a:stretch>
            <a:fillRect/>
          </a:stretch>
        </p:blipFill>
        <p:spPr bwMode="auto">
          <a:xfrm>
            <a:off x="9507244" y="2952521"/>
            <a:ext cx="2126567" cy="2721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826" y="2936528"/>
            <a:ext cx="1953427" cy="2570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5074" y="3035563"/>
            <a:ext cx="1684652" cy="2246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10271" r="9850"/>
          <a:stretch>
            <a:fillRect/>
          </a:stretch>
        </p:blipFill>
        <p:spPr bwMode="auto">
          <a:xfrm>
            <a:off x="7205031" y="4142344"/>
            <a:ext cx="2049138" cy="2565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16077" y="4065225"/>
            <a:ext cx="1744462" cy="2257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2F44A3-8916-4205-9916-240855B1C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496" y="274638"/>
            <a:ext cx="10281088" cy="1102470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sz="3200" b="1" dirty="0" smtClean="0">
                <a:effectLst/>
              </a:rPr>
              <a:t>Подготовка руки к письму в дошкольном возрасте </a:t>
            </a:r>
            <a:br>
              <a:rPr lang="ru-RU" sz="3200" b="1" dirty="0" smtClean="0">
                <a:effectLst/>
              </a:rPr>
            </a:br>
            <a:r>
              <a:rPr lang="ru-RU" sz="3200" b="1" dirty="0" smtClean="0">
                <a:effectLst/>
              </a:rPr>
              <a:t>включает несколько направлений: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ru-RU" sz="3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+mn-lt"/>
              </a:rPr>
              <a:t>— </a:t>
            </a:r>
            <a:r>
              <a:rPr lang="ru-RU" sz="20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0328" y="1553378"/>
            <a:ext cx="9871113" cy="499064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000" b="1" dirty="0" smtClean="0"/>
              <a:t>развитие ручной умелости</a:t>
            </a:r>
            <a:r>
              <a:rPr lang="ru-RU" sz="4000" dirty="0" smtClean="0"/>
              <a:t> (создание поделок, конструирование, рисование, лепка, в которых развивается мелкая моторика, глазомер, аккуратность, умение довести начатое дело до конца, внимание, пространственная ориентация);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— </a:t>
            </a:r>
            <a:r>
              <a:rPr lang="ru-RU" sz="4000" b="1" dirty="0" smtClean="0"/>
              <a:t>развитие у детей чувства ритма,</a:t>
            </a:r>
            <a:r>
              <a:rPr lang="ru-RU" sz="4000" dirty="0" smtClean="0"/>
              <a:t> умения согласовывать слово и движение в определенном ритме;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— </a:t>
            </a:r>
            <a:r>
              <a:rPr lang="ru-RU" sz="4000" b="1" dirty="0" smtClean="0"/>
              <a:t>развитие графических умений</a:t>
            </a:r>
            <a:r>
              <a:rPr lang="ru-RU" sz="4000" dirty="0" smtClean="0"/>
              <a:t> (это происходит в процессе рисования и графических работ – рисование по клеточкам, раскрашивание, штриховки и других видов заданий);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— </a:t>
            </a:r>
            <a:r>
              <a:rPr lang="ru-RU" sz="4000" b="1" dirty="0" smtClean="0"/>
              <a:t>развитие пространственной ориентации</a:t>
            </a:r>
            <a:r>
              <a:rPr lang="ru-RU" sz="4000" dirty="0" smtClean="0"/>
              <a:t> (умение ориентироваться на листе бумаги: справа, слева, в верхнем правом углу, посередине, в верхней строчке, в нижней строчке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2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ED3548-ECB7-4D43-9535-A40FC1DB1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Методика обучения письму </a:t>
            </a:r>
            <a:br>
              <a:rPr lang="ru-RU" sz="4000" dirty="0" smtClean="0"/>
            </a:br>
            <a:r>
              <a:rPr lang="ru-RU" sz="4000" dirty="0" smtClean="0"/>
              <a:t>Евгении Николаевны Потаповой</a:t>
            </a:r>
            <a:endParaRPr lang="ru-RU" sz="4000" dirty="0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CFD5A963-002B-4159-A345-D4368B2D78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356" y="1638677"/>
            <a:ext cx="5300102" cy="4091427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844420" y="1524000"/>
            <a:ext cx="5067164" cy="4940174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ru-RU" dirty="0" smtClean="0">
              <a:solidFill>
                <a:srgbClr val="01010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2296" indent="0" algn="just">
              <a:buNone/>
            </a:pPr>
            <a:r>
              <a:rPr lang="ru-RU" dirty="0" smtClean="0">
                <a:solidFill>
                  <a:srgbClr val="0101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Опыт </a:t>
            </a:r>
            <a:r>
              <a:rPr lang="ru-RU" dirty="0">
                <a:solidFill>
                  <a:srgbClr val="0101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работы автора методики подтверждает положение о том, что высокий уровень развития у детей художественно-графических навыков служит необходимым условием (предпосылкой) для каллиграфического навыка письма.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3924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Этапы работы по обучению письму по методике Е.Н. Потаповой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9496" lvl="0" indent="-457200">
              <a:buNone/>
            </a:pPr>
            <a:r>
              <a:rPr lang="ru-RU" sz="2400" dirty="0" smtClean="0"/>
              <a:t>1. Развитие мускульной памяти. (Прием «Штриховка»</a:t>
            </a:r>
          </a:p>
          <a:p>
            <a:pPr lvl="0">
              <a:buNone/>
            </a:pPr>
            <a:endParaRPr lang="ru-RU" sz="2400" dirty="0" smtClean="0"/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pPr marL="539496" lvl="0" indent="-457200">
              <a:buNone/>
            </a:pPr>
            <a:r>
              <a:rPr lang="ru-RU" sz="2400" dirty="0" smtClean="0"/>
              <a:t>2. Развитие тактильной памяти.</a:t>
            </a:r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pPr lvl="0">
              <a:buNone/>
            </a:pPr>
            <a:r>
              <a:rPr lang="ru-RU" sz="2400" dirty="0" smtClean="0"/>
              <a:t>3. Закрепление знаний и умений </a:t>
            </a:r>
          </a:p>
          <a:p>
            <a:pPr lvl="0">
              <a:buNone/>
            </a:pPr>
            <a:r>
              <a:rPr lang="ru-RU" sz="2400" dirty="0" smtClean="0"/>
              <a:t>с помощью вкладыша букв.</a:t>
            </a:r>
          </a:p>
          <a:p>
            <a:endParaRPr lang="ru-RU" dirty="0"/>
          </a:p>
        </p:txBody>
      </p:sp>
      <p:pic>
        <p:nvPicPr>
          <p:cNvPr id="7" name="Объект 4">
            <a:extLst>
              <a:ext uri="{FF2B5EF4-FFF2-40B4-BE49-F238E27FC236}">
                <a16:creationId xmlns="" xmlns:a16="http://schemas.microsoft.com/office/drawing/2014/main" id="{9907D869-9346-49B2-A650-81ACFDD2F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172" y="2057409"/>
            <a:ext cx="3065632" cy="1599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5CAEFC6-19E7-4D4F-ABD4-2B81F10869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6" t="3513" r="8052" b="4138"/>
          <a:stretch>
            <a:fillRect/>
          </a:stretch>
        </p:blipFill>
        <p:spPr>
          <a:xfrm>
            <a:off x="5626994" y="2148290"/>
            <a:ext cx="1677187" cy="1448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Объект 4">
            <a:extLst>
              <a:ext uri="{FF2B5EF4-FFF2-40B4-BE49-F238E27FC236}">
                <a16:creationId xmlns="" xmlns:a16="http://schemas.microsoft.com/office/drawing/2014/main" id="{46D37AD4-6214-450D-A0F5-6E9A95C2F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1" t="11164" r="23208" b="14100"/>
          <a:stretch>
            <a:fillRect/>
          </a:stretch>
        </p:blipFill>
        <p:spPr>
          <a:xfrm>
            <a:off x="7083846" y="3607431"/>
            <a:ext cx="1850834" cy="1912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3F8A288-D187-4A5D-AD25-5B3CC1F97B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011" y="3624548"/>
            <a:ext cx="2226791" cy="1805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10959" y="2012545"/>
            <a:ext cx="2514599" cy="1389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988</TotalTime>
  <Words>253</Words>
  <Application>Microsoft Office PowerPoint</Application>
  <PresentationFormat>Произвольный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Развитие мелкой моторики  как условие подготовки руки старшего дошкольника к письму. </vt:lpstr>
      <vt:lpstr>Презентация PowerPoint</vt:lpstr>
      <vt:lpstr>            Актуальность                                                             В настоящее время учителя отмечают, что первоклассники часто испытывают серьезные трудности с овладением навыков письма.                     Письмо – это сложный для ребенка навык, который требует выполнения тонко-координированных движений, слаженной работы мелких мышц кисти руки, способности к сосредоточению, способности управлять своей деятельностью.                    Неподготовленность к письму, недостаточное развитие мелкой моторики, зрительного восприятия, внимания может привести к возникновению негативного отношения к учебе, тревожного состояния ребенка в школе.</vt:lpstr>
      <vt:lpstr>Презентация PowerPoint</vt:lpstr>
      <vt:lpstr>     Цель работы:  подбор максимально эффективных методов и приемов для развития мелкой моторики, необходимых для подготовки руки старшего дошкольника к письму. </vt:lpstr>
      <vt:lpstr>Презентация PowerPoint</vt:lpstr>
      <vt:lpstr>               Подготовка руки к письму в дошкольном возрасте  включает несколько направлений:     —   </vt:lpstr>
      <vt:lpstr>Методика обучения письму  Евгении Николаевны Потаповой</vt:lpstr>
      <vt:lpstr>Этапы работы по обучению письму по методике Е.Н. Потаповой</vt:lpstr>
      <vt:lpstr>Художественно-графические упражнения   </vt:lpstr>
      <vt:lpstr>Прием штриховка </vt:lpstr>
      <vt:lpstr>Презентация PowerPoint</vt:lpstr>
      <vt:lpstr>Презентация PowerPoint</vt:lpstr>
      <vt:lpstr> Прием ощупывание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моторики,  как условие подготовки руки старшего дошкольника,  к письму. </dc:title>
  <dc:creator>Виктория Лапина</dc:creator>
  <cp:lastModifiedBy>User</cp:lastModifiedBy>
  <cp:revision>40</cp:revision>
  <dcterms:created xsi:type="dcterms:W3CDTF">2023-02-05T13:25:24Z</dcterms:created>
  <dcterms:modified xsi:type="dcterms:W3CDTF">2023-02-09T08:55:07Z</dcterms:modified>
</cp:coreProperties>
</file>