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72" r:id="rId4"/>
    <p:sldId id="258" r:id="rId5"/>
    <p:sldId id="259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66" r:id="rId14"/>
    <p:sldId id="281" r:id="rId15"/>
    <p:sldId id="282" r:id="rId16"/>
    <p:sldId id="265" r:id="rId17"/>
    <p:sldId id="274" r:id="rId18"/>
    <p:sldId id="284" r:id="rId19"/>
    <p:sldId id="267" r:id="rId20"/>
    <p:sldId id="268" r:id="rId21"/>
    <p:sldId id="269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92;&#1083;&#1077;&#1096;&#1082;&#1072;\&#1082;&#1086;&#1085;&#1082;&#1091;&#1088;&#1089;%20&#1076;&#1091;&#1093;&#1086;&#1074;&#1085;&#1086;%20&#1085;&#1088;&#1072;&#1074;%20&#1089;&#1077;&#1084;&#1077;&#1081;&#1085;&#1099;&#1077;%20&#1090;&#1088;&#1072;&#1076;&#1080;&#1094;&#1080;&#1080;\&#1089;&#1077;&#1084;&#1100;&#1103;%20&#1075;&#1086;&#1076;&#1072;%20&#1090;&#1072;&#1073;&#1083;&#1080;&#1094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866249890308598E-2"/>
          <c:y val="0"/>
          <c:w val="0.96713375010969138"/>
          <c:h val="0.84403803142429645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</c:ser>
        <c:ser>
          <c:idx val="0"/>
          <c:order val="1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2"/>
          <c:order val="2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Лист1!$B$3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3"/>
          <c:order val="3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Лист1!$B$4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ser>
          <c:idx val="4"/>
          <c:order val="4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Лист1!$B$5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</c:ser>
        <c:ser>
          <c:idx val="5"/>
          <c:order val="5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Лист1!$B$6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ser>
          <c:idx val="6"/>
          <c:order val="6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Лист1!$B$7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</c:ser>
        <c:ser>
          <c:idx val="7"/>
          <c:order val="7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Лист1!$B$8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8"/>
          <c:order val="8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Лист1!$B$9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ser>
          <c:idx val="9"/>
          <c:order val="9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Лист1!$B$10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</c:ser>
        <c:ser>
          <c:idx val="10"/>
          <c:order val="10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Лист1!$B$11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ser>
          <c:idx val="11"/>
          <c:order val="11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12"/>
          <c:order val="12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Лист1!$B$13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ser>
          <c:idx val="13"/>
          <c:order val="13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Лист1!$B$14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14"/>
          <c:order val="14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Лист1!$B$15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</c:ser>
        <c:ser>
          <c:idx val="15"/>
          <c:order val="15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Лист1!$B$16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16"/>
          <c:order val="16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Лист1!$B$17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17"/>
          <c:order val="17"/>
          <c:invertIfNegative val="0"/>
          <c:cat>
            <c:strLit>
              <c:ptCount val="1"/>
              <c:pt idx="0">
                <c:v>.</c:v>
              </c:pt>
            </c:strLit>
          </c:cat>
          <c:val>
            <c:numRef>
              <c:f>Лист1!$B$18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1538688"/>
        <c:axId val="151552768"/>
      </c:barChart>
      <c:catAx>
        <c:axId val="15153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1552768"/>
        <c:crosses val="autoZero"/>
        <c:auto val="1"/>
        <c:lblAlgn val="ctr"/>
        <c:lblOffset val="100"/>
        <c:noMultiLvlLbl val="0"/>
      </c:catAx>
      <c:valAx>
        <c:axId val="151552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1538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dou98.rybinsk@yarregion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1" y="1834878"/>
            <a:ext cx="7416824" cy="38884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Взаимодействие </a:t>
            </a:r>
            <a:r>
              <a:rPr lang="ru-RU" b="1" dirty="0"/>
              <a:t>с семьями воспитанников детского </a:t>
            </a:r>
            <a:r>
              <a:rPr lang="ru-RU" b="1" dirty="0" smtClean="0"/>
              <a:t>сада в рамках конкурса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b="1" dirty="0" smtClean="0"/>
              <a:t> </a:t>
            </a:r>
            <a:r>
              <a:rPr lang="ru-RU" b="1" dirty="0"/>
              <a:t>«Семья года</a:t>
            </a:r>
            <a:r>
              <a:rPr lang="ru-RU" b="1" dirty="0" smtClean="0"/>
              <a:t>»»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/>
              <a:t> </a:t>
            </a:r>
            <a:r>
              <a:rPr lang="ru-RU" sz="2000" b="1" dirty="0" smtClean="0">
                <a:effectLst/>
              </a:rPr>
              <a:t>подготовила : </a:t>
            </a:r>
            <a:r>
              <a:rPr lang="ru-RU" sz="2000" b="1" dirty="0">
                <a:effectLst/>
              </a:rPr>
              <a:t>старший воспитатель 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Крамар Оксана Николаевна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188640"/>
            <a:ext cx="5688632" cy="158417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дошкольное образовательное учреждение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 № 98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255713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5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</a:rPr>
              <a:t>«Весна красна цветами»</a:t>
            </a:r>
            <a:endParaRPr lang="ru-RU" b="1" dirty="0">
              <a:effectLst/>
            </a:endParaRPr>
          </a:p>
        </p:txBody>
      </p:sp>
      <p:pic>
        <p:nvPicPr>
          <p:cNvPr id="3074" name="Picture 2" descr="C:\Users\User\Documents\Мероприятия\конкурсы, выставки\Семья года\2021-2022\Coo-f9nDai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377680" cy="3283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cuments\Мероприятия\конкурсы, выставки\Семья года\2021-2022\kNfYL4O3_o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24469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4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/>
          <a:lstStyle/>
          <a:p>
            <a:pPr algn="ctr"/>
            <a:r>
              <a:rPr lang="ru-RU" b="1" dirty="0" smtClean="0">
                <a:effectLst/>
              </a:rPr>
              <a:t>«Снежные постройки»</a:t>
            </a:r>
            <a:endParaRPr lang="ru-RU" b="1" dirty="0">
              <a:effectLst/>
            </a:endParaRPr>
          </a:p>
        </p:txBody>
      </p:sp>
      <p:pic>
        <p:nvPicPr>
          <p:cNvPr id="5122" name="Picture 2" descr="C:\Users\User\Documents\Мероприятия\конкурсы, выставки\Семья года\2017-2018\14-15\фото снежных построек\IMAG639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1" b="32738"/>
          <a:stretch/>
        </p:blipFill>
        <p:spPr bwMode="auto">
          <a:xfrm>
            <a:off x="1259632" y="1196752"/>
            <a:ext cx="2958856" cy="2661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cuments\Мероприятия\конкурсы, выставки\Семья года\2017-2018\14-15\фото снежных построек\кочнев алексе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2893819" cy="5133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cuments\Фото\2016-17\постройки снежные\SAM_3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2302094" cy="3069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</p:spPr>
        <p:txBody>
          <a:bodyPr/>
          <a:lstStyle/>
          <a:p>
            <a:r>
              <a:rPr lang="ru-RU" b="1" dirty="0" smtClean="0">
                <a:effectLst/>
              </a:rPr>
              <a:t>Стенгазеты «Ах, лето, лето»</a:t>
            </a:r>
            <a:endParaRPr lang="ru-RU" b="1" dirty="0">
              <a:effectLst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7091" r="5848" b="6430"/>
          <a:stretch/>
        </p:blipFill>
        <p:spPr bwMode="auto">
          <a:xfrm>
            <a:off x="1475656" y="1124744"/>
            <a:ext cx="3676453" cy="284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ocuments\Мероприятия\конкурсы, выставки\Семья года\2017-2018\14-15\фотогазеты\SAM_01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11017"/>
            <a:ext cx="3441576" cy="2581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cuments\Мероприятия\конкурсы, выставки\Семья года\2017-2018\14-15\фотогазеты\SAM_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11201400"/>
            <a:ext cx="2775600" cy="37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ocuments\Мероприятия\конкурсы, выставки\Семья года\2017-2018\14-15\фотогазеты\SAM_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42" y="1412776"/>
            <a:ext cx="3639696" cy="4852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89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effectLst/>
              </a:rPr>
              <a:t>Стенгазеты </a:t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«Семейные традиции»</a:t>
            </a:r>
            <a:endParaRPr lang="ru-RU" b="1" dirty="0">
              <a:effectLst/>
            </a:endParaRPr>
          </a:p>
        </p:txBody>
      </p:sp>
      <p:pic>
        <p:nvPicPr>
          <p:cNvPr id="7170" name="Picture 2" descr="F:\флешка серая\2017-2018\фото праздника\SAM_509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0" r="16509"/>
          <a:stretch/>
        </p:blipFill>
        <p:spPr bwMode="auto">
          <a:xfrm>
            <a:off x="683568" y="1628800"/>
            <a:ext cx="4118484" cy="2509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флешка серая\2017-2018\фото праздника\SAM_509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8"/>
          <a:stretch/>
        </p:blipFill>
        <p:spPr bwMode="auto">
          <a:xfrm>
            <a:off x="5193145" y="1556792"/>
            <a:ext cx="3794815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9" y="4005064"/>
            <a:ext cx="5270301" cy="307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50074"/>
            <a:ext cx="4028995" cy="322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1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«Книга своими руками»</a:t>
            </a:r>
            <a:endParaRPr lang="ru-RU" b="1" dirty="0">
              <a:effectLst/>
            </a:endParaRPr>
          </a:p>
        </p:txBody>
      </p:sp>
      <p:pic>
        <p:nvPicPr>
          <p:cNvPr id="7170" name="Picture 2" descr="C:\Users\User\Documents\Мероприятия\конкурсы, выставки\Семья года\2018-2019\книга своими руками фото\SAM_54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0" y="1340768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cuments\Мероприятия\конкурсы, выставки\Семья года\2018-2019\книга своими руками фото\SAM_55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40661"/>
            <a:ext cx="2129284" cy="2839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ocuments\Мероприятия\конкурсы, выставки\Семья года\2018-2019\книга своими руками фото\SAM_54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72524"/>
            <a:ext cx="3182461" cy="2386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ocuments\Мероприятия\конкурсы, выставки\Семья года\2018-2019\книга своими руками фото\SAM_5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82794"/>
            <a:ext cx="3576397" cy="268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8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/>
          <a:lstStyle/>
          <a:p>
            <a:pPr algn="ctr"/>
            <a:r>
              <a:rPr lang="ru-RU" b="1" dirty="0" smtClean="0">
                <a:effectLst/>
              </a:rPr>
              <a:t>«Азбука безопасности»</a:t>
            </a:r>
            <a:endParaRPr lang="ru-RU" b="1" dirty="0">
              <a:effectLst/>
            </a:endParaRPr>
          </a:p>
        </p:txBody>
      </p:sp>
      <p:pic>
        <p:nvPicPr>
          <p:cNvPr id="2050" name="Picture 2" descr="C:\Users\User\Documents\ГИБДД\конкурсы по ПДД фото\SAM_35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ГИБДД\конкурсы по ПДД фото\SAM_3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80579"/>
            <a:ext cx="3024336" cy="2268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cuments\ГИБДД\конкурсы по ПДД фото\SAM_35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cuments\ГИБДД\конкурсы по ПДД фото\SAM_3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6573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9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7072"/>
            <a:ext cx="3604895" cy="2703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/>
              </a:rPr>
              <a:t>Спортивно-интеллектуальный праздник «Дружная семья»</a:t>
            </a:r>
            <a:endParaRPr lang="ru-RU" b="1" dirty="0">
              <a:effectLst/>
            </a:endParaRPr>
          </a:p>
        </p:txBody>
      </p:sp>
      <p:pic>
        <p:nvPicPr>
          <p:cNvPr id="7" name="Picture 2" descr="C:\Users\User\Documents\Мероприятия\конкурсы, выставки\Семья года\2015-16\денб семьи\SAM_28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50" y="4036778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cuments\Мероприятия\конкурсы, выставки\Семья года\2016-17\день семьи\SAM_41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38863"/>
            <a:ext cx="3436927" cy="2577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cuments\Мероприятия\конкурсы, выставки\Семья года\2016-17\день семьи\SAM_4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37" y="1412776"/>
            <a:ext cx="3239827" cy="2429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1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/>
              </a:rPr>
              <a:t>Форд </a:t>
            </a:r>
            <a:r>
              <a:rPr lang="ru-RU" b="1" dirty="0" err="1" smtClean="0">
                <a:effectLst/>
              </a:rPr>
              <a:t>Боярд</a:t>
            </a:r>
            <a:endParaRPr lang="ru-RU" b="1" dirty="0">
              <a:effectLst/>
            </a:endParaRPr>
          </a:p>
        </p:txBody>
      </p:sp>
      <p:pic>
        <p:nvPicPr>
          <p:cNvPr id="2050" name="Picture 2" descr="F:\флешка серая\2017-2018\фото праздника\SAM_5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753611" cy="2815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лешка серая\2017-2018\фото праздника\SAM_50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928670"/>
            <a:ext cx="3779912" cy="2834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800"/>
            <a:ext cx="3655024" cy="2741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F:\флешка серая\2017-2018\фото праздника\SAM_50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1" t="36617" r="30563"/>
          <a:stretch/>
        </p:blipFill>
        <p:spPr bwMode="auto">
          <a:xfrm>
            <a:off x="5357818" y="3786190"/>
            <a:ext cx="2590800" cy="2850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Творческий конкурс </a:t>
            </a:r>
            <a:br>
              <a:rPr lang="ru-RU" dirty="0" smtClean="0"/>
            </a:br>
            <a:r>
              <a:rPr lang="ru-RU" dirty="0" smtClean="0"/>
              <a:t>«Сказочные превращения»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3552" r="9221"/>
          <a:stretch/>
        </p:blipFill>
        <p:spPr bwMode="auto">
          <a:xfrm>
            <a:off x="1314083" y="1785926"/>
            <a:ext cx="7037759" cy="4585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285720" y="1285861"/>
          <a:ext cx="8501122" cy="4357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28662" y="274320"/>
            <a:ext cx="8215338" cy="868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Количество </a:t>
            </a:r>
            <a:br>
              <a:rPr lang="ru-RU" dirty="0" smtClean="0"/>
            </a:br>
            <a:r>
              <a:rPr lang="ru-RU" dirty="0" smtClean="0"/>
              <a:t>семей-участников конкурса</a:t>
            </a:r>
            <a:endParaRPr lang="ru-RU" dirty="0"/>
          </a:p>
        </p:txBody>
      </p:sp>
      <p:sp>
        <p:nvSpPr>
          <p:cNvPr id="8" name="TextBox 12"/>
          <p:cNvSpPr txBox="1"/>
          <p:nvPr/>
        </p:nvSpPr>
        <p:spPr>
          <a:xfrm>
            <a:off x="642910" y="5072074"/>
            <a:ext cx="8215370" cy="3231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2005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2007  2008  2009 2010 2011</a:t>
            </a:r>
            <a:r>
              <a:rPr lang="ru-RU" sz="15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baseline="0" dirty="0" smtClean="0"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sz="1500" b="1" baseline="0" dirty="0">
                <a:latin typeface="Times New Roman" pitchFamily="18" charset="0"/>
                <a:cs typeface="Times New Roman" pitchFamily="18" charset="0"/>
              </a:rPr>
              <a:t>2013 2014 2015 2016  2017 2018  2019 2020 </a:t>
            </a:r>
            <a:r>
              <a:rPr lang="ru-RU" sz="1500" b="1" baseline="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500" b="1" baseline="0" dirty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548680"/>
            <a:ext cx="7498080" cy="5699720"/>
          </a:xfrm>
        </p:spPr>
        <p:txBody>
          <a:bodyPr/>
          <a:lstStyle/>
          <a:p>
            <a:pPr marL="82296" indent="0">
              <a:buNone/>
            </a:pPr>
            <a:r>
              <a:rPr lang="ru-RU" dirty="0"/>
              <a:t>Важнейшим способом реализации сотрудничества педагогов и родителей является взаимодействие, в котором родители – не пассивные наблюдатели,  а активные участники воспитательного процесса.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3643314"/>
            <a:ext cx="2863081" cy="28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9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Предполагаемый результат</a:t>
            </a:r>
            <a:endParaRPr lang="ru-RU" b="1" dirty="0"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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Повышена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педагогическая культура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родителей;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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Установлены  доверительные и партнёрские отношения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родителей 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педагогов;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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Улучшены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взаимоотношения в семье между разными поколениями, через совместную деятельность и праздничную атмосферу, созданную в детском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саду.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2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620688"/>
            <a:ext cx="7498080" cy="208823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effectLst/>
                <a:latin typeface="Times New Roman"/>
                <a:ea typeface="Calibri"/>
              </a:rPr>
              <a:t>Семья </a:t>
            </a:r>
            <a:r>
              <a:rPr lang="ru-RU" sz="4400" b="1" dirty="0">
                <a:effectLst/>
                <a:latin typeface="Times New Roman"/>
                <a:ea typeface="Calibri"/>
              </a:rPr>
              <a:t>– это главное, </a:t>
            </a:r>
            <a:r>
              <a:rPr lang="ru-RU" sz="4400" b="1" dirty="0" smtClean="0">
                <a:effectLst/>
                <a:latin typeface="Times New Roman"/>
                <a:ea typeface="Calibri"/>
              </a:rPr>
              <a:t/>
            </a:r>
            <a:br>
              <a:rPr lang="ru-RU" sz="4400" b="1" dirty="0" smtClean="0">
                <a:effectLst/>
                <a:latin typeface="Times New Roman"/>
                <a:ea typeface="Calibri"/>
              </a:rPr>
            </a:br>
            <a:r>
              <a:rPr lang="ru-RU" sz="4400" b="1" dirty="0" smtClean="0">
                <a:effectLst/>
                <a:latin typeface="Times New Roman"/>
                <a:ea typeface="Calibri"/>
              </a:rPr>
              <a:t>что </a:t>
            </a:r>
            <a:r>
              <a:rPr lang="ru-RU" sz="4400" b="1" dirty="0">
                <a:effectLst/>
                <a:latin typeface="Times New Roman"/>
                <a:ea typeface="Calibri"/>
              </a:rPr>
              <a:t>есть у нас. </a:t>
            </a:r>
            <a:endParaRPr lang="ru-RU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2708920"/>
            <a:ext cx="5243143" cy="3375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7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071546"/>
            <a:ext cx="7498080" cy="5176854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Приглашаем с сотрудничеству.</a:t>
            </a:r>
          </a:p>
          <a:p>
            <a:pPr marL="82296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дошкольное учреждение детский сад № 98</a:t>
            </a:r>
          </a:p>
          <a:p>
            <a:pPr marL="82296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лектронная почта</a:t>
            </a:r>
          </a:p>
          <a:p>
            <a:pPr marL="82296" indent="0">
              <a:buNone/>
            </a:pPr>
            <a:r>
              <a:rPr lang="en-US" b="1" dirty="0" smtClean="0">
                <a:solidFill>
                  <a:srgbClr val="2C363A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dou98.rybinsk@yarregion.ru</a:t>
            </a:r>
            <a:r>
              <a:rPr lang="ru-RU" b="1" dirty="0" smtClean="0">
                <a:solidFill>
                  <a:srgbClr val="2C36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150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Участники конкурса</a:t>
            </a:r>
            <a:br>
              <a:rPr lang="ru-RU" dirty="0" smtClean="0"/>
            </a:br>
            <a:r>
              <a:rPr lang="ru-RU" dirty="0" smtClean="0"/>
              <a:t> «Семья года»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12543" r="4493"/>
          <a:stretch>
            <a:fillRect/>
          </a:stretch>
        </p:blipFill>
        <p:spPr bwMode="auto">
          <a:xfrm>
            <a:off x="1071506" y="1428736"/>
            <a:ext cx="8072494" cy="5116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2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Конкурс «</a:t>
            </a:r>
            <a:r>
              <a:rPr lang="ru-RU" b="1" dirty="0">
                <a:effectLst/>
              </a:rPr>
              <a:t>С</a:t>
            </a:r>
            <a:r>
              <a:rPr lang="ru-RU" b="1" dirty="0" smtClean="0">
                <a:effectLst/>
              </a:rPr>
              <a:t>емья года»</a:t>
            </a:r>
            <a:endParaRPr lang="ru-RU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Цель конкурса: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повышение общественного престижа семейного образа жизни, ценностей семьи и ответственного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родительства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7927"/>
            <a:ext cx="3168352" cy="3168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35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Задачи</a:t>
            </a:r>
            <a:r>
              <a:rPr lang="ru-RU" b="1" dirty="0"/>
              <a:t> </a:t>
            </a:r>
            <a:r>
              <a:rPr lang="ru-RU" b="1" dirty="0">
                <a:effectLst/>
              </a:rPr>
              <a:t>конкурса: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12365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повышению педагогической компетентности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и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к активному участию в жизни ребенка в условиях дошкольного учреждения;</a:t>
            </a:r>
          </a:p>
          <a:p>
            <a:pPr lvl="0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отношения </a:t>
            </a:r>
            <a:r>
              <a:rPr lang="ru-RU" sz="38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ru-RU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творческой деятельности;</a:t>
            </a:r>
          </a:p>
          <a:p>
            <a:pPr lvl="0"/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созданию творческого пространства для проявления семейных талантов и творческих способностей каждого родителя;</a:t>
            </a:r>
          </a:p>
          <a:p>
            <a:pPr lvl="0"/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установлению доверительных отношений сотрудников с родителями в вопросах воспитания и развития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39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effectLst/>
              </a:rPr>
              <a:t>Этапы проведения конкурса </a:t>
            </a:r>
            <a:endParaRPr lang="ru-RU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    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          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     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1899320"/>
            <a:ext cx="4316588" cy="72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3284984"/>
            <a:ext cx="4316588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 этап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71462" y="4598640"/>
            <a:ext cx="4316588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/>
          <a:lstStyle/>
          <a:p>
            <a:pPr algn="ctr"/>
            <a:r>
              <a:rPr lang="ru-RU" b="1" dirty="0" smtClean="0">
                <a:effectLst/>
              </a:rPr>
              <a:t>1 тур конкурса «Семья года»</a:t>
            </a:r>
            <a:endParaRPr lang="ru-RU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«Чудо с грядки»</a:t>
            </a:r>
          </a:p>
          <a:p>
            <a:endParaRPr lang="ru-RU" dirty="0"/>
          </a:p>
        </p:txBody>
      </p:sp>
      <p:pic>
        <p:nvPicPr>
          <p:cNvPr id="1026" name="Picture 2" descr="G:\флешка\конкурс духовно нрав семейные традиции\фото поделок альбом тетериных\SAM_5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392487" cy="3294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флешка\конкурс духовно нрав семейные традиции\фото поделок альбом тетериных\SAM_5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412845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effectLst/>
              </a:rPr>
              <a:t>«Осеннее настроение»</a:t>
            </a:r>
            <a:endParaRPr lang="ru-RU" b="1" dirty="0">
              <a:effectLst/>
            </a:endParaRPr>
          </a:p>
        </p:txBody>
      </p:sp>
      <p:pic>
        <p:nvPicPr>
          <p:cNvPr id="2050" name="Picture 2" descr="G:\флешка\конкурс духовно нрав семейные традиции\фото поделок альбом тетериных\SAM_53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2525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009528" cy="2603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329930" cy="4897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5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35729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effectLst/>
              </a:rPr>
              <a:t>2 тур конкурса </a:t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«Цветочная картина»</a:t>
            </a:r>
            <a:endParaRPr lang="ru-RU" b="1" dirty="0">
              <a:effectLst/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r="11799"/>
          <a:stretch/>
        </p:blipFill>
        <p:spPr bwMode="auto">
          <a:xfrm>
            <a:off x="1043608" y="1700808"/>
            <a:ext cx="3532218" cy="4638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C:\Users\User\Documents\Мероприятия\конкурсы, выставки\Семья года\2017-2018\фото поделок\SAM_44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498056" cy="4664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4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886</TotalTime>
  <Words>257</Words>
  <Application>Microsoft Office PowerPoint</Application>
  <PresentationFormat>Экран (4:3)</PresentationFormat>
  <Paragraphs>46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  Взаимодействие с семьями воспитанников детского сада в рамках конкурса   «Семья года»»  подготовила : старший воспитатель  Крамар Оксана Николаевна </vt:lpstr>
      <vt:lpstr>Презентация PowerPoint</vt:lpstr>
      <vt:lpstr>Участники конкурса  «Семья года»</vt:lpstr>
      <vt:lpstr>Конкурс «Семья года»</vt:lpstr>
      <vt:lpstr>Задачи конкурса:  </vt:lpstr>
      <vt:lpstr>Этапы проведения конкурса </vt:lpstr>
      <vt:lpstr>1 тур конкурса «Семья года»</vt:lpstr>
      <vt:lpstr>«Осеннее настроение»</vt:lpstr>
      <vt:lpstr>2 тур конкурса  «Цветочная картина»</vt:lpstr>
      <vt:lpstr>«Весна красна цветами»</vt:lpstr>
      <vt:lpstr>«Снежные постройки»</vt:lpstr>
      <vt:lpstr>Стенгазеты «Ах, лето, лето»</vt:lpstr>
      <vt:lpstr>Стенгазеты  «Семейные традиции»</vt:lpstr>
      <vt:lpstr>«Книга своими руками»</vt:lpstr>
      <vt:lpstr>«Азбука безопасности»</vt:lpstr>
      <vt:lpstr>Спортивно-интеллектуальный праздник «Дружная семья»</vt:lpstr>
      <vt:lpstr>Форд Боярд</vt:lpstr>
      <vt:lpstr>Творческий конкурс  «Сказочные превращения»</vt:lpstr>
      <vt:lpstr>Количество  семей-участников конкурса</vt:lpstr>
      <vt:lpstr>Предполагаемый результат</vt:lpstr>
      <vt:lpstr>Семья – это главное,  что есть у нас.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Практическая методическая разработка партнерских взаимоотношений с семьями воспитанников детского сада   «Конкурс «Семья года»»  Разработала: старший воспитатель  Крамар Оксана Николаевна</dc:title>
  <dc:creator>Maks</dc:creator>
  <cp:lastModifiedBy>User</cp:lastModifiedBy>
  <cp:revision>63</cp:revision>
  <dcterms:created xsi:type="dcterms:W3CDTF">2018-12-02T18:34:08Z</dcterms:created>
  <dcterms:modified xsi:type="dcterms:W3CDTF">2023-02-28T08:46:54Z</dcterms:modified>
</cp:coreProperties>
</file>